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59" r:id="rId2"/>
    <p:sldMasterId id="2147483664" r:id="rId3"/>
  </p:sldMasterIdLst>
  <p:notesMasterIdLst>
    <p:notesMasterId r:id="rId12"/>
  </p:notesMasterIdLst>
  <p:handoutMasterIdLst>
    <p:handoutMasterId r:id="rId13"/>
  </p:handoutMasterIdLst>
  <p:sldIdLst>
    <p:sldId id="256" r:id="rId4"/>
    <p:sldId id="257" r:id="rId5"/>
    <p:sldId id="306" r:id="rId6"/>
    <p:sldId id="305" r:id="rId7"/>
    <p:sldId id="311" r:id="rId8"/>
    <p:sldId id="312" r:id="rId9"/>
    <p:sldId id="310" r:id="rId10"/>
    <p:sldId id="308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09A"/>
    <a:srgbClr val="0DD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32" autoAdjust="0"/>
  </p:normalViewPr>
  <p:slideViewPr>
    <p:cSldViewPr showGuides="1">
      <p:cViewPr varScale="1">
        <p:scale>
          <a:sx n="153" d="100"/>
          <a:sy n="153" d="100"/>
        </p:scale>
        <p:origin x="414" y="126"/>
      </p:cViewPr>
      <p:guideLst>
        <p:guide orient="horz" pos="1847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1E857-FA80-42FD-B162-41B2A2E1E1C0}" type="datetimeFigureOut">
              <a:rPr lang="ko-KR" altLang="en-US" smtClean="0"/>
              <a:pPr/>
              <a:t>2019-10-08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5F6BE-D3C4-49DD-B713-542D433C8B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008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3F161-EA16-4540-AD6C-54BDB9687A6A}" type="datetimeFigureOut">
              <a:rPr lang="ko-KR" altLang="en-US" smtClean="0"/>
              <a:pPr/>
              <a:t>2019-10-08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AE9C2-5881-4A10-94B1-2302DB879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3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AE9C2-5881-4A10-94B1-2302DB8795F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96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81" y="543613"/>
            <a:ext cx="174011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C64DFBE-D021-44BF-84ED-0689DA9792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69062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68088BE3-25C4-4317-8E12-7D1A9D090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417417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764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11760" y="3939902"/>
            <a:ext cx="2160240" cy="12035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2000" y="0"/>
            <a:ext cx="2160240" cy="12035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11760" y="0"/>
            <a:ext cx="216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240" y="1183500"/>
            <a:ext cx="216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287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1484"/>
            <a:ext cx="33943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75616" y="1443924"/>
            <a:ext cx="3104295" cy="2135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780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0" y="2890433"/>
            <a:ext cx="9144000" cy="2253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20696" y="1552933"/>
            <a:ext cx="1298551" cy="2242953"/>
            <a:chOff x="2627784" y="1825002"/>
            <a:chExt cx="1198166" cy="2069560"/>
          </a:xfrm>
        </p:grpSpPr>
        <p:sp>
          <p:nvSpPr>
            <p:cNvPr id="9" name="Rounded Rectangle 8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3" name="Oval 12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ounded Rectangle 13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" name="Picture Placeholder 2"/>
          <p:cNvSpPr>
            <a:spLocks noGrp="1"/>
          </p:cNvSpPr>
          <p:nvPr userDrawn="1">
            <p:ph type="pic" idx="1" hasCustomPrompt="1"/>
          </p:nvPr>
        </p:nvSpPr>
        <p:spPr>
          <a:xfrm>
            <a:off x="994588" y="1742834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10527" y="2088604"/>
            <a:ext cx="1298551" cy="2242953"/>
            <a:chOff x="2627784" y="1825002"/>
            <a:chExt cx="1198166" cy="2069560"/>
          </a:xfrm>
        </p:grpSpPr>
        <p:sp>
          <p:nvSpPr>
            <p:cNvPr id="17" name="Rounded Rectangle 1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0" name="Oval 1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Rounded Rectangle 2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84419" y="2291784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900358" y="1383368"/>
            <a:ext cx="1298551" cy="2242953"/>
            <a:chOff x="2627784" y="1825002"/>
            <a:chExt cx="1198166" cy="2069560"/>
          </a:xfrm>
        </p:grpSpPr>
        <p:sp>
          <p:nvSpPr>
            <p:cNvPr id="24" name="Rounded Rectangle 23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7" name="Oval 26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Rounded Rectangle 27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74250" y="1586548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6890188" y="2345021"/>
            <a:ext cx="1298551" cy="2242953"/>
            <a:chOff x="2627784" y="1825002"/>
            <a:chExt cx="1198166" cy="2069560"/>
          </a:xfrm>
        </p:grpSpPr>
        <p:sp>
          <p:nvSpPr>
            <p:cNvPr id="31" name="Rounded Rectangle 3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34" name="Oval 3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Rounded Rectangle 3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4080" y="2548201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4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19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0292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699792" y="1851670"/>
            <a:ext cx="6444208" cy="144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619671" cy="5143500"/>
          </a:xfrm>
          <a:prstGeom prst="rect">
            <a:avLst/>
          </a:prstGeom>
          <a:gradFill>
            <a:gsLst>
              <a:gs pos="42000">
                <a:srgbClr val="F6F6F6">
                  <a:lumMod val="97000"/>
                </a:srgbClr>
              </a:gs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 userDrawn="1"/>
        </p:nvCxnSpPr>
        <p:spPr>
          <a:xfrm>
            <a:off x="711746" y="4952174"/>
            <a:ext cx="8432254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131840" y="2233427"/>
            <a:ext cx="5472608" cy="3999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bg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2683835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bg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  <p:pic>
        <p:nvPicPr>
          <p:cNvPr id="7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0" y="3332174"/>
            <a:ext cx="108745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 userDrawn="1"/>
        </p:nvCxnSpPr>
        <p:spPr>
          <a:xfrm>
            <a:off x="0" y="195486"/>
            <a:ext cx="9143999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72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3003550"/>
            <a:ext cx="9144001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5576" y="2157550"/>
            <a:ext cx="1692000" cy="169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AFCF31D-C6CE-4C4C-AE5A-2A4429FEF2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125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69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19671" cy="5143500"/>
          </a:xfrm>
          <a:prstGeom prst="rect">
            <a:avLst/>
          </a:prstGeom>
          <a:gradFill>
            <a:gsLst>
              <a:gs pos="42000">
                <a:srgbClr val="F6F6F6">
                  <a:lumMod val="97000"/>
                </a:srgbClr>
              </a:gs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84000" y="25735"/>
            <a:ext cx="7560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0" y="3332174"/>
            <a:ext cx="108745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 userDrawn="1"/>
        </p:nvCxnSpPr>
        <p:spPr>
          <a:xfrm>
            <a:off x="711746" y="4952174"/>
            <a:ext cx="8432254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14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76326" y="1262118"/>
            <a:ext cx="1584176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9108504" cy="82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179884" y="1352118"/>
            <a:ext cx="144016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23433" y="1437715"/>
            <a:ext cx="1296144" cy="161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516784" y="1352118"/>
            <a:ext cx="144016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113226" y="1442119"/>
            <a:ext cx="1296144" cy="161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2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67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000" y="179550"/>
            <a:ext cx="8784000" cy="478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844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20000" y="442505"/>
            <a:ext cx="7704000" cy="42813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230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1635646"/>
            <a:ext cx="4217146" cy="2310733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442653" y="1739259"/>
            <a:ext cx="277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2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55776" y="1263998"/>
            <a:ext cx="2772000" cy="34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33752" y="1263998"/>
            <a:ext cx="1835776" cy="172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33752" y="2991806"/>
            <a:ext cx="1835776" cy="17281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3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81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35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8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13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0" r:id="rId4"/>
    <p:sldLayoutId id="2147483674" r:id="rId5"/>
    <p:sldLayoutId id="2147483673" r:id="rId6"/>
    <p:sldLayoutId id="2147483672" r:id="rId7"/>
    <p:sldLayoutId id="2147483675" r:id="rId8"/>
    <p:sldLayoutId id="2147483677" r:id="rId9"/>
    <p:sldLayoutId id="2147483676" r:id="rId10"/>
    <p:sldLayoutId id="214748368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78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hyperlink" Target="https://www.infogate.sk/?fn=detailBiblioFormChildW3AA8&amp;sid=8C4DB14A9D4ED7D2212A104E82F5&amp;seo=Kniha:-H%C3%A1daj,-s-k%C3%BDm-sp%C3%AD%C5%A1-Petra-Hederov%C3%A1-|-InfoGat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spani@svop.sk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" y="3579862"/>
            <a:ext cx="9143998" cy="1026541"/>
          </a:xfrm>
          <a:prstGeom prst="rect">
            <a:avLst/>
          </a:prstGeom>
        </p:spPr>
        <p:txBody>
          <a:bodyPr/>
          <a:lstStyle/>
          <a:p>
            <a:r>
              <a:rPr lang="sk-SK" altLang="ko-KR" sz="3200" dirty="0">
                <a:ea typeface="맑은 고딕" pitchFamily="50" charset="-127"/>
              </a:rPr>
              <a:t>B ako </a:t>
            </a:r>
            <a:r>
              <a:rPr lang="sk-SK" altLang="ko-KR" sz="3200" dirty="0" err="1">
                <a:ea typeface="맑은 고딕" pitchFamily="50" charset="-127"/>
              </a:rPr>
              <a:t>Bib</a:t>
            </a:r>
            <a:r>
              <a:rPr lang="sk-SK" altLang="ko-KR" sz="3200" dirty="0" err="1">
                <a:solidFill>
                  <a:schemeClr val="accent6">
                    <a:lumMod val="75000"/>
                  </a:schemeClr>
                </a:solidFill>
                <a:ea typeface="맑은 고딕" pitchFamily="50" charset="-127"/>
              </a:rPr>
              <a:t>lib</a:t>
            </a:r>
            <a:r>
              <a:rPr lang="sk-SK" altLang="ko-KR" sz="3200" dirty="0">
                <a:solidFill>
                  <a:schemeClr val="accent6">
                    <a:lumMod val="75000"/>
                  </a:schemeClr>
                </a:solidFill>
                <a:ea typeface="맑은 고딕" pitchFamily="50" charset="-127"/>
              </a:rPr>
              <a:t> alebo ako </a:t>
            </a:r>
            <a:br>
              <a:rPr lang="sk-SK" altLang="ko-KR" sz="3200" dirty="0">
                <a:solidFill>
                  <a:schemeClr val="accent6">
                    <a:lumMod val="75000"/>
                  </a:schemeClr>
                </a:solidFill>
                <a:ea typeface="맑은 고딕" pitchFamily="50" charset="-127"/>
              </a:rPr>
            </a:br>
            <a:r>
              <a:rPr lang="sk-SK" altLang="ko-KR" sz="3200" dirty="0">
                <a:solidFill>
                  <a:schemeClr val="accent6">
                    <a:lumMod val="75000"/>
                  </a:schemeClr>
                </a:solidFill>
                <a:ea typeface="맑은 고딕" pitchFamily="50" charset="-127"/>
              </a:rPr>
              <a:t>Budúcnosť malých knižníc</a:t>
            </a:r>
            <a:endParaRPr lang="ko-KR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7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xit" presetSubtype="0" fill="hold" grpId="2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750"/>
                            </p:stCondLst>
                            <p:childTnLst>
                              <p:par>
                                <p:cTn id="13" presetID="14" presetClass="entr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4" presetClass="exit" presetSubtype="1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250"/>
                            </p:stCondLst>
                            <p:childTnLst>
                              <p:par>
                                <p:cTn id="21" presetID="14" presetClass="entr" presetSubtype="1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sk-SK" altLang="ko-KR" dirty="0">
                <a:solidFill>
                  <a:schemeClr val="accent1"/>
                </a:solidFill>
              </a:rPr>
              <a:t>Veľké problémy </a:t>
            </a:r>
            <a:r>
              <a:rPr lang="sk-SK" altLang="ko-KR" dirty="0"/>
              <a:t>malých knižníc</a:t>
            </a:r>
            <a:endParaRPr lang="ko-KR" alt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4298598" y="1277259"/>
            <a:ext cx="538036" cy="538036"/>
            <a:chOff x="4298598" y="1406129"/>
            <a:chExt cx="538036" cy="538036"/>
          </a:xfrm>
        </p:grpSpPr>
        <p:sp>
          <p:nvSpPr>
            <p:cNvPr id="63" name="Oval 62"/>
            <p:cNvSpPr/>
            <p:nvPr/>
          </p:nvSpPr>
          <p:spPr>
            <a:xfrm>
              <a:off x="4298598" y="1406129"/>
              <a:ext cx="538036" cy="5380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387596" y="1490481"/>
              <a:ext cx="3600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latin typeface="Arial" pitchFamily="34" charset="0"/>
                  <a:cs typeface="Arial" pitchFamily="34" charset="0"/>
                </a:rPr>
                <a:t>1</a:t>
              </a:r>
              <a:endParaRPr lang="ko-KR" alt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298598" y="2186236"/>
            <a:ext cx="538036" cy="538036"/>
            <a:chOff x="4298598" y="2241725"/>
            <a:chExt cx="538036" cy="538036"/>
          </a:xfrm>
        </p:grpSpPr>
        <p:sp>
          <p:nvSpPr>
            <p:cNvPr id="71" name="Oval 70"/>
            <p:cNvSpPr/>
            <p:nvPr/>
          </p:nvSpPr>
          <p:spPr>
            <a:xfrm>
              <a:off x="4298598" y="2241725"/>
              <a:ext cx="538036" cy="5380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387596" y="2326077"/>
              <a:ext cx="3600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latin typeface="Arial" pitchFamily="34" charset="0"/>
                  <a:cs typeface="Arial" pitchFamily="34" charset="0"/>
                </a:rPr>
                <a:t>2</a:t>
              </a:r>
              <a:endParaRPr lang="ko-KR" alt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298598" y="3095213"/>
            <a:ext cx="538036" cy="538036"/>
            <a:chOff x="4298598" y="3049560"/>
            <a:chExt cx="538036" cy="538036"/>
          </a:xfrm>
        </p:grpSpPr>
        <p:sp>
          <p:nvSpPr>
            <p:cNvPr id="72" name="Oval 71"/>
            <p:cNvSpPr/>
            <p:nvPr/>
          </p:nvSpPr>
          <p:spPr>
            <a:xfrm>
              <a:off x="4298598" y="3049560"/>
              <a:ext cx="538036" cy="5380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387596" y="3133912"/>
              <a:ext cx="3600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latin typeface="Arial" pitchFamily="34" charset="0"/>
                  <a:cs typeface="Arial" pitchFamily="34" charset="0"/>
                </a:rPr>
                <a:t>3</a:t>
              </a:r>
              <a:endParaRPr lang="ko-KR" alt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298598" y="4004190"/>
            <a:ext cx="538036" cy="538036"/>
            <a:chOff x="4298598" y="3857396"/>
            <a:chExt cx="538036" cy="538036"/>
          </a:xfrm>
        </p:grpSpPr>
        <p:sp>
          <p:nvSpPr>
            <p:cNvPr id="73" name="Oval 72"/>
            <p:cNvSpPr/>
            <p:nvPr/>
          </p:nvSpPr>
          <p:spPr>
            <a:xfrm>
              <a:off x="4298598" y="3857396"/>
              <a:ext cx="538036" cy="5380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387596" y="3941748"/>
              <a:ext cx="3600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latin typeface="Arial" pitchFamily="34" charset="0"/>
                  <a:cs typeface="Arial" pitchFamily="34" charset="0"/>
                </a:rPr>
                <a:t>4</a:t>
              </a:r>
              <a:endParaRPr lang="ko-KR" alt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4924242" y="1328050"/>
            <a:ext cx="3499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Finančné, technické a personálne podhodnotenie</a:t>
            </a:r>
          </a:p>
          <a:p>
            <a:r>
              <a:rPr lang="sk-SK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Knižnica bez počítača, internetu v chátrajúcej budove alebo miestnosti.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924242" y="2217962"/>
            <a:ext cx="3499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Neprofesionálny knihovník, zvyčajne sekretárka, ekonómka, dobrovoľný hasič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004048" y="4011910"/>
            <a:ext cx="3499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Častokrát bez systému, v lepšom prípade s </a:t>
            </a:r>
            <a:r>
              <a:rPr lang="sk-SK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offline</a:t>
            </a:r>
            <a:r>
              <a:rPr lang="sk-SK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systémom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 Placeholder 4"/>
          <p:cNvSpPr txBox="1">
            <a:spLocks/>
          </p:cNvSpPr>
          <p:nvPr/>
        </p:nvSpPr>
        <p:spPr>
          <a:xfrm>
            <a:off x="1619672" y="699542"/>
            <a:ext cx="7524328" cy="2634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altLang="ko-KR" sz="1200" dirty="0">
                <a:latin typeface="Arial" pitchFamily="34" charset="0"/>
                <a:cs typeface="Arial" pitchFamily="34" charset="0"/>
              </a:rPr>
              <a:t>Nie všade, ale v mnohých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82"/>
          <p:cNvSpPr txBox="1"/>
          <p:nvPr/>
        </p:nvSpPr>
        <p:spPr>
          <a:xfrm>
            <a:off x="5004048" y="3147814"/>
            <a:ext cx="3499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Zastaralý, neatraktívny fond. Otvorené 2 hodiny do týždňa.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7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3" grpId="0"/>
      <p:bldP spid="84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ko-KR" dirty="0">
                <a:solidFill>
                  <a:srgbClr val="0DD2D9"/>
                </a:solidFill>
              </a:rPr>
              <a:t>Ukážka </a:t>
            </a:r>
            <a:r>
              <a:rPr lang="sk-SK" altLang="ko-KR" dirty="0"/>
              <a:t>smutnej</a:t>
            </a:r>
            <a:r>
              <a:rPr lang="sk-SK" altLang="ko-KR" dirty="0">
                <a:solidFill>
                  <a:srgbClr val="0DD2D9"/>
                </a:solidFill>
              </a:rPr>
              <a:t> prítomnosti</a:t>
            </a:r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CB9598-1F75-40BB-A195-A546364F2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02265"/>
            <a:ext cx="5445224" cy="408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C977374-B305-4EDF-B8F5-84335F906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810" y="802265"/>
            <a:ext cx="5541235" cy="415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C303323F-9A23-4B67-9F90-C16267799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46" y="797577"/>
            <a:ext cx="5541235" cy="4155926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419B0B5-844D-4428-8DB1-27521FE071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46" y="792889"/>
            <a:ext cx="5541235" cy="4155926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FA7002B7-92F9-4F7B-AEC7-AC27DB3762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88201"/>
            <a:ext cx="5544382" cy="41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6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altLang="ko-KR" dirty="0"/>
              <a:t>Čo vidia </a:t>
            </a:r>
            <a:r>
              <a:rPr lang="sk-SK" altLang="ko-KR" dirty="0">
                <a:solidFill>
                  <a:schemeClr val="accent1"/>
                </a:solidFill>
              </a:rPr>
              <a:t>čitatelia?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46" name="Block Arc 41">
            <a:extLst>
              <a:ext uri="{FF2B5EF4-FFF2-40B4-BE49-F238E27FC236}">
                <a16:creationId xmlns:a16="http://schemas.microsoft.com/office/drawing/2014/main" id="{ED0F8539-C9CA-4B46-B5D9-041A0475C3A0}"/>
              </a:ext>
            </a:extLst>
          </p:cNvPr>
          <p:cNvSpPr/>
          <p:nvPr/>
        </p:nvSpPr>
        <p:spPr>
          <a:xfrm>
            <a:off x="4694558" y="3149200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Round Same Side Corner Rectangle 8">
            <a:extLst>
              <a:ext uri="{FF2B5EF4-FFF2-40B4-BE49-F238E27FC236}">
                <a16:creationId xmlns:a16="http://schemas.microsoft.com/office/drawing/2014/main" id="{9A05B9B7-E2B4-42A9-8DA9-606B2EC3565C}"/>
              </a:ext>
            </a:extLst>
          </p:cNvPr>
          <p:cNvSpPr/>
          <p:nvPr/>
        </p:nvSpPr>
        <p:spPr>
          <a:xfrm>
            <a:off x="922803" y="4220994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Block Arc 6">
            <a:extLst>
              <a:ext uri="{FF2B5EF4-FFF2-40B4-BE49-F238E27FC236}">
                <a16:creationId xmlns:a16="http://schemas.microsoft.com/office/drawing/2014/main" id="{584C77CC-C275-46FE-81F1-FA7C4B8E13C6}"/>
              </a:ext>
            </a:extLst>
          </p:cNvPr>
          <p:cNvSpPr/>
          <p:nvPr/>
        </p:nvSpPr>
        <p:spPr>
          <a:xfrm>
            <a:off x="480397" y="3172270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0" name="Rounded Rectangle 6">
            <a:extLst>
              <a:ext uri="{FF2B5EF4-FFF2-40B4-BE49-F238E27FC236}">
                <a16:creationId xmlns:a16="http://schemas.microsoft.com/office/drawing/2014/main" id="{169D6E46-BC14-4C3E-858D-6A2F9E1AEACF}"/>
              </a:ext>
            </a:extLst>
          </p:cNvPr>
          <p:cNvSpPr/>
          <p:nvPr/>
        </p:nvSpPr>
        <p:spPr>
          <a:xfrm>
            <a:off x="4731038" y="2222824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Rectangle 7">
            <a:extLst>
              <a:ext uri="{FF2B5EF4-FFF2-40B4-BE49-F238E27FC236}">
                <a16:creationId xmlns:a16="http://schemas.microsoft.com/office/drawing/2014/main" id="{D3A13591-0160-4F11-BC2B-CB167889A3B1}"/>
              </a:ext>
            </a:extLst>
          </p:cNvPr>
          <p:cNvSpPr/>
          <p:nvPr/>
        </p:nvSpPr>
        <p:spPr>
          <a:xfrm rot="18900000">
            <a:off x="1072668" y="2441358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62D92B6-78D5-49A6-A76B-6D4C4219A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5" y="2222683"/>
            <a:ext cx="290095" cy="290095"/>
          </a:xfrm>
          <a:prstGeom prst="rect">
            <a:avLst/>
          </a:prstGeom>
        </p:spPr>
      </p:pic>
      <p:pic>
        <p:nvPicPr>
          <p:cNvPr id="79" name="Obrázok 78">
            <a:extLst>
              <a:ext uri="{FF2B5EF4-FFF2-40B4-BE49-F238E27FC236}">
                <a16:creationId xmlns:a16="http://schemas.microsoft.com/office/drawing/2014/main" id="{6F9EFC31-3EDE-4ACE-8A80-1E12C06468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0" y="2327718"/>
            <a:ext cx="290095" cy="29009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DF51C53B-3ADF-4040-BD8B-62667E0AF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1753563"/>
            <a:ext cx="8748464" cy="1738992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8E46A5A-6A3F-4223-81EB-355B3739D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381" y="1809155"/>
            <a:ext cx="5695238" cy="2047619"/>
          </a:xfrm>
          <a:prstGeom prst="rect">
            <a:avLst/>
          </a:prstGeom>
        </p:spPr>
      </p:pic>
      <p:pic>
        <p:nvPicPr>
          <p:cNvPr id="1026" name="Picture 2" descr="page">
            <a:extLst>
              <a:ext uri="{FF2B5EF4-FFF2-40B4-BE49-F238E27FC236}">
                <a16:creationId xmlns:a16="http://schemas.microsoft.com/office/drawing/2014/main" id="{A1099BFE-7FF9-4FE3-9C77-4D313902D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598" y="1347614"/>
            <a:ext cx="5162804" cy="314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27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0">
            <a:extLst>
              <a:ext uri="{FF2B5EF4-FFF2-40B4-BE49-F238E27FC236}">
                <a16:creationId xmlns:a16="http://schemas.microsoft.com/office/drawing/2014/main" id="{7CD02E9E-E11B-4B39-8A21-32DF0D64EE95}"/>
              </a:ext>
            </a:extLst>
          </p:cNvPr>
          <p:cNvSpPr/>
          <p:nvPr/>
        </p:nvSpPr>
        <p:spPr>
          <a:xfrm>
            <a:off x="285244" y="3156319"/>
            <a:ext cx="609223" cy="609223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altLang="ko-KR" dirty="0"/>
              <a:t>V čom je </a:t>
            </a:r>
            <a:r>
              <a:rPr lang="sk-SK" altLang="ko-KR" dirty="0" err="1">
                <a:solidFill>
                  <a:schemeClr val="accent1"/>
                </a:solidFill>
              </a:rPr>
              <a:t>Biblib</a:t>
            </a:r>
            <a:r>
              <a:rPr lang="sk-SK" altLang="ko-KR" dirty="0">
                <a:solidFill>
                  <a:schemeClr val="accent1"/>
                </a:solidFill>
              </a:rPr>
              <a:t> iný?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46" name="Block Arc 41">
            <a:extLst>
              <a:ext uri="{FF2B5EF4-FFF2-40B4-BE49-F238E27FC236}">
                <a16:creationId xmlns:a16="http://schemas.microsoft.com/office/drawing/2014/main" id="{ED0F8539-C9CA-4B46-B5D9-041A0475C3A0}"/>
              </a:ext>
            </a:extLst>
          </p:cNvPr>
          <p:cNvSpPr/>
          <p:nvPr/>
        </p:nvSpPr>
        <p:spPr>
          <a:xfrm>
            <a:off x="4694558" y="3149200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Round Same Side Corner Rectangle 8">
            <a:extLst>
              <a:ext uri="{FF2B5EF4-FFF2-40B4-BE49-F238E27FC236}">
                <a16:creationId xmlns:a16="http://schemas.microsoft.com/office/drawing/2014/main" id="{9A05B9B7-E2B4-42A9-8DA9-606B2EC3565C}"/>
              </a:ext>
            </a:extLst>
          </p:cNvPr>
          <p:cNvSpPr/>
          <p:nvPr/>
        </p:nvSpPr>
        <p:spPr>
          <a:xfrm>
            <a:off x="922803" y="4220994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Rounded Rectangle 6">
            <a:extLst>
              <a:ext uri="{FF2B5EF4-FFF2-40B4-BE49-F238E27FC236}">
                <a16:creationId xmlns:a16="http://schemas.microsoft.com/office/drawing/2014/main" id="{169D6E46-BC14-4C3E-858D-6A2F9E1AEACF}"/>
              </a:ext>
            </a:extLst>
          </p:cNvPr>
          <p:cNvSpPr/>
          <p:nvPr/>
        </p:nvSpPr>
        <p:spPr>
          <a:xfrm>
            <a:off x="4731038" y="2222824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Rectangle 7">
            <a:extLst>
              <a:ext uri="{FF2B5EF4-FFF2-40B4-BE49-F238E27FC236}">
                <a16:creationId xmlns:a16="http://schemas.microsoft.com/office/drawing/2014/main" id="{D3A13591-0160-4F11-BC2B-CB167889A3B1}"/>
              </a:ext>
            </a:extLst>
          </p:cNvPr>
          <p:cNvSpPr/>
          <p:nvPr/>
        </p:nvSpPr>
        <p:spPr>
          <a:xfrm rot="18900000">
            <a:off x="1072668" y="2441358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62D92B6-78D5-49A6-A76B-6D4C4219A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5" y="2222683"/>
            <a:ext cx="290095" cy="290095"/>
          </a:xfrm>
          <a:prstGeom prst="rect">
            <a:avLst/>
          </a:prstGeom>
        </p:spPr>
      </p:pic>
      <p:pic>
        <p:nvPicPr>
          <p:cNvPr id="79" name="Obrázok 78">
            <a:extLst>
              <a:ext uri="{FF2B5EF4-FFF2-40B4-BE49-F238E27FC236}">
                <a16:creationId xmlns:a16="http://schemas.microsoft.com/office/drawing/2014/main" id="{6F9EFC31-3EDE-4ACE-8A80-1E12C06468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0" y="2327718"/>
            <a:ext cx="290095" cy="290095"/>
          </a:xfrm>
          <a:prstGeom prst="rect">
            <a:avLst/>
          </a:prstGeom>
        </p:spPr>
      </p:pic>
      <p:sp>
        <p:nvSpPr>
          <p:cNvPr id="10" name="Oval 8">
            <a:extLst>
              <a:ext uri="{FF2B5EF4-FFF2-40B4-BE49-F238E27FC236}">
                <a16:creationId xmlns:a16="http://schemas.microsoft.com/office/drawing/2014/main" id="{12658CD6-5BE6-463C-9B81-AC4D74C6ECB7}"/>
              </a:ext>
            </a:extLst>
          </p:cNvPr>
          <p:cNvSpPr/>
          <p:nvPr/>
        </p:nvSpPr>
        <p:spPr>
          <a:xfrm>
            <a:off x="302635" y="1753783"/>
            <a:ext cx="609223" cy="609223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80AF2677-2A9E-4236-A058-33D78EA0ACF2}"/>
              </a:ext>
            </a:extLst>
          </p:cNvPr>
          <p:cNvSpPr/>
          <p:nvPr/>
        </p:nvSpPr>
        <p:spPr>
          <a:xfrm>
            <a:off x="450453" y="3306091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53">
            <a:extLst>
              <a:ext uri="{FF2B5EF4-FFF2-40B4-BE49-F238E27FC236}">
                <a16:creationId xmlns:a16="http://schemas.microsoft.com/office/drawing/2014/main" id="{004EE225-9479-4B1B-A2CE-03AE4D8FF5A2}"/>
              </a:ext>
            </a:extLst>
          </p:cNvPr>
          <p:cNvGrpSpPr/>
          <p:nvPr/>
        </p:nvGrpSpPr>
        <p:grpSpPr>
          <a:xfrm>
            <a:off x="1095129" y="3065502"/>
            <a:ext cx="3213308" cy="904775"/>
            <a:chOff x="1472558" y="998559"/>
            <a:chExt cx="2765965" cy="904775"/>
          </a:xfrm>
        </p:grpSpPr>
        <p:sp>
          <p:nvSpPr>
            <p:cNvPr id="13" name="TextBox 54">
              <a:extLst>
                <a:ext uri="{FF2B5EF4-FFF2-40B4-BE49-F238E27FC236}">
                  <a16:creationId xmlns:a16="http://schemas.microsoft.com/office/drawing/2014/main" id="{0D40DE0D-4D57-41DC-9AC9-C35DB1616039}"/>
                </a:ext>
              </a:extLst>
            </p:cNvPr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Knižnicu si založíte okamžite (rovnako ako profil na </a:t>
              </a:r>
              <a:r>
                <a:rPr lang="sk-SK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FaceBooku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). Systém je intuitívny, bez nutnosti ho školiť (pokiaľ nechcete).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55">
              <a:extLst>
                <a:ext uri="{FF2B5EF4-FFF2-40B4-BE49-F238E27FC236}">
                  <a16:creationId xmlns:a16="http://schemas.microsoft.com/office/drawing/2014/main" id="{B27F5219-C02E-4D9F-B6E9-D9D4A32DAD32}"/>
                </a:ext>
              </a:extLst>
            </p:cNvPr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V jednoduchosti používania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Oval 10">
            <a:extLst>
              <a:ext uri="{FF2B5EF4-FFF2-40B4-BE49-F238E27FC236}">
                <a16:creationId xmlns:a16="http://schemas.microsoft.com/office/drawing/2014/main" id="{AC296091-73BB-4FC6-8736-CDBF86C06310}"/>
              </a:ext>
            </a:extLst>
          </p:cNvPr>
          <p:cNvSpPr/>
          <p:nvPr/>
        </p:nvSpPr>
        <p:spPr>
          <a:xfrm>
            <a:off x="4882480" y="1744505"/>
            <a:ext cx="609223" cy="609223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Group 59">
            <a:extLst>
              <a:ext uri="{FF2B5EF4-FFF2-40B4-BE49-F238E27FC236}">
                <a16:creationId xmlns:a16="http://schemas.microsoft.com/office/drawing/2014/main" id="{C98600C9-2BC2-478F-9F44-09C8E2043C51}"/>
              </a:ext>
            </a:extLst>
          </p:cNvPr>
          <p:cNvGrpSpPr/>
          <p:nvPr/>
        </p:nvGrpSpPr>
        <p:grpSpPr>
          <a:xfrm>
            <a:off x="1095129" y="1606006"/>
            <a:ext cx="3368966" cy="904775"/>
            <a:chOff x="1472558" y="998559"/>
            <a:chExt cx="2765965" cy="904775"/>
          </a:xfrm>
        </p:grpSpPr>
        <p:sp>
          <p:nvSpPr>
            <p:cNvPr id="22" name="TextBox 60">
              <a:extLst>
                <a:ext uri="{FF2B5EF4-FFF2-40B4-BE49-F238E27FC236}">
                  <a16:creationId xmlns:a16="http://schemas.microsoft.com/office/drawing/2014/main" id="{1986BA4C-C1F0-4C0E-8E76-FEE886F19D2D}"/>
                </a:ext>
              </a:extLst>
            </p:cNvPr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Je to online systém. Pre prácu v ňom stačí PC alebo notebook s internetom. Žiaden server, inštalácie, denné zálohy, ani technik.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61">
              <a:extLst>
                <a:ext uri="{FF2B5EF4-FFF2-40B4-BE49-F238E27FC236}">
                  <a16:creationId xmlns:a16="http://schemas.microsoft.com/office/drawing/2014/main" id="{5893E976-1FB3-4E0E-A314-09EFC8B0B2B0}"/>
                </a:ext>
              </a:extLst>
            </p:cNvPr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Bez ďalších (skrytých) nákladov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D0DE9A4-B3BA-4BEF-A4D7-254A43DF57CC}"/>
              </a:ext>
            </a:extLst>
          </p:cNvPr>
          <p:cNvSpPr/>
          <p:nvPr/>
        </p:nvSpPr>
        <p:spPr>
          <a:xfrm>
            <a:off x="394738" y="1905332"/>
            <a:ext cx="443787" cy="26104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Group 53">
            <a:extLst>
              <a:ext uri="{FF2B5EF4-FFF2-40B4-BE49-F238E27FC236}">
                <a16:creationId xmlns:a16="http://schemas.microsoft.com/office/drawing/2014/main" id="{28CDF5A9-E313-4392-9D1D-CFD344D33BB4}"/>
              </a:ext>
            </a:extLst>
          </p:cNvPr>
          <p:cNvGrpSpPr/>
          <p:nvPr/>
        </p:nvGrpSpPr>
        <p:grpSpPr>
          <a:xfrm>
            <a:off x="5611950" y="1606006"/>
            <a:ext cx="3213308" cy="904775"/>
            <a:chOff x="1472558" y="998559"/>
            <a:chExt cx="2765965" cy="904775"/>
          </a:xfrm>
        </p:grpSpPr>
        <p:sp>
          <p:nvSpPr>
            <p:cNvPr id="26" name="TextBox 54">
              <a:extLst>
                <a:ext uri="{FF2B5EF4-FFF2-40B4-BE49-F238E27FC236}">
                  <a16:creationId xmlns:a16="http://schemas.microsoft.com/office/drawing/2014/main" id="{4F1E4FBB-2604-4EC3-AC6C-43FEEEA50A96}"/>
                </a:ext>
              </a:extLst>
            </p:cNvPr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Výsada veľkých knižníc je dostupná aj pre malé knižnice. Denne aktualizovaná databáza viac ako 1,6 milióna záznamov.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55">
              <a:extLst>
                <a:ext uri="{FF2B5EF4-FFF2-40B4-BE49-F238E27FC236}">
                  <a16:creationId xmlns:a16="http://schemas.microsoft.com/office/drawing/2014/main" id="{7D5C5A6B-0654-4AEF-A651-324CDDEF3ACD}"/>
                </a:ext>
              </a:extLst>
            </p:cNvPr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V používaní spoločnej databázy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53">
            <a:extLst>
              <a:ext uri="{FF2B5EF4-FFF2-40B4-BE49-F238E27FC236}">
                <a16:creationId xmlns:a16="http://schemas.microsoft.com/office/drawing/2014/main" id="{44FB38C5-6A1E-442D-AF08-6FC254E01A83}"/>
              </a:ext>
            </a:extLst>
          </p:cNvPr>
          <p:cNvGrpSpPr/>
          <p:nvPr/>
        </p:nvGrpSpPr>
        <p:grpSpPr>
          <a:xfrm>
            <a:off x="5613812" y="3075173"/>
            <a:ext cx="3213308" cy="720109"/>
            <a:chOff x="1472558" y="998559"/>
            <a:chExt cx="2765965" cy="720109"/>
          </a:xfrm>
        </p:grpSpPr>
        <p:sp>
          <p:nvSpPr>
            <p:cNvPr id="30" name="TextBox 54">
              <a:extLst>
                <a:ext uri="{FF2B5EF4-FFF2-40B4-BE49-F238E27FC236}">
                  <a16:creationId xmlns:a16="http://schemas.microsoft.com/office/drawing/2014/main" id="{DF1CE67A-68AC-49AA-8E8E-D20E9BD6D6F8}"/>
                </a:ext>
              </a:extLst>
            </p:cNvPr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Moderné pracovné prostredie s motivujúcimi prvkami pre neustále zlepšovanie záznamov.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55">
              <a:extLst>
                <a:ext uri="{FF2B5EF4-FFF2-40B4-BE49-F238E27FC236}">
                  <a16:creationId xmlns:a16="http://schemas.microsoft.com/office/drawing/2014/main" id="{31C29080-3A0C-47EA-8BA6-9F356C29F534}"/>
                </a:ext>
              </a:extLst>
            </p:cNvPr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V atraktivite pre čitateľa aj knihovníka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Oval 10">
            <a:extLst>
              <a:ext uri="{FF2B5EF4-FFF2-40B4-BE49-F238E27FC236}">
                <a16:creationId xmlns:a16="http://schemas.microsoft.com/office/drawing/2014/main" id="{DAF38564-244B-4608-82AA-19D313FE00D7}"/>
              </a:ext>
            </a:extLst>
          </p:cNvPr>
          <p:cNvSpPr/>
          <p:nvPr/>
        </p:nvSpPr>
        <p:spPr>
          <a:xfrm>
            <a:off x="4887430" y="3173714"/>
            <a:ext cx="609223" cy="609223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DD8F45E7-7B65-40F1-866B-0A2D06AF6972}"/>
              </a:ext>
            </a:extLst>
          </p:cNvPr>
          <p:cNvSpPr/>
          <p:nvPr/>
        </p:nvSpPr>
        <p:spPr>
          <a:xfrm>
            <a:off x="5028595" y="3305855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Oval 25">
            <a:extLst>
              <a:ext uri="{FF2B5EF4-FFF2-40B4-BE49-F238E27FC236}">
                <a16:creationId xmlns:a16="http://schemas.microsoft.com/office/drawing/2014/main" id="{93428A96-82F4-4E4B-85EE-9604CC28CA68}"/>
              </a:ext>
            </a:extLst>
          </p:cNvPr>
          <p:cNvSpPr>
            <a:spLocks noChangeAspect="1"/>
          </p:cNvSpPr>
          <p:nvPr/>
        </p:nvSpPr>
        <p:spPr>
          <a:xfrm>
            <a:off x="5017871" y="1856460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081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1" grpId="0" animBg="1"/>
      <p:bldP spid="20" grpId="0" animBg="1"/>
      <p:bldP spid="24" grpId="0" animBg="1"/>
      <p:bldP spid="39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altLang="ko-KR" dirty="0"/>
              <a:t>V čom je </a:t>
            </a:r>
            <a:r>
              <a:rPr lang="sk-SK" altLang="ko-KR" dirty="0" err="1">
                <a:solidFill>
                  <a:schemeClr val="accent1"/>
                </a:solidFill>
              </a:rPr>
              <a:t>Biblib</a:t>
            </a:r>
            <a:r>
              <a:rPr lang="sk-SK" altLang="ko-KR" dirty="0">
                <a:solidFill>
                  <a:schemeClr val="accent1"/>
                </a:solidFill>
              </a:rPr>
              <a:t> iný?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46" name="Block Arc 41">
            <a:extLst>
              <a:ext uri="{FF2B5EF4-FFF2-40B4-BE49-F238E27FC236}">
                <a16:creationId xmlns:a16="http://schemas.microsoft.com/office/drawing/2014/main" id="{ED0F8539-C9CA-4B46-B5D9-041A0475C3A0}"/>
              </a:ext>
            </a:extLst>
          </p:cNvPr>
          <p:cNvSpPr/>
          <p:nvPr/>
        </p:nvSpPr>
        <p:spPr>
          <a:xfrm>
            <a:off x="4694558" y="3149200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Round Same Side Corner Rectangle 8">
            <a:extLst>
              <a:ext uri="{FF2B5EF4-FFF2-40B4-BE49-F238E27FC236}">
                <a16:creationId xmlns:a16="http://schemas.microsoft.com/office/drawing/2014/main" id="{9A05B9B7-E2B4-42A9-8DA9-606B2EC3565C}"/>
              </a:ext>
            </a:extLst>
          </p:cNvPr>
          <p:cNvSpPr/>
          <p:nvPr/>
        </p:nvSpPr>
        <p:spPr>
          <a:xfrm>
            <a:off x="922803" y="4220994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Block Arc 6">
            <a:extLst>
              <a:ext uri="{FF2B5EF4-FFF2-40B4-BE49-F238E27FC236}">
                <a16:creationId xmlns:a16="http://schemas.microsoft.com/office/drawing/2014/main" id="{584C77CC-C275-46FE-81F1-FA7C4B8E13C6}"/>
              </a:ext>
            </a:extLst>
          </p:cNvPr>
          <p:cNvSpPr/>
          <p:nvPr/>
        </p:nvSpPr>
        <p:spPr>
          <a:xfrm>
            <a:off x="480397" y="3172270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0" name="Rounded Rectangle 6">
            <a:extLst>
              <a:ext uri="{FF2B5EF4-FFF2-40B4-BE49-F238E27FC236}">
                <a16:creationId xmlns:a16="http://schemas.microsoft.com/office/drawing/2014/main" id="{169D6E46-BC14-4C3E-858D-6A2F9E1AEACF}"/>
              </a:ext>
            </a:extLst>
          </p:cNvPr>
          <p:cNvSpPr/>
          <p:nvPr/>
        </p:nvSpPr>
        <p:spPr>
          <a:xfrm>
            <a:off x="4731038" y="2222824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Rectangle 7">
            <a:extLst>
              <a:ext uri="{FF2B5EF4-FFF2-40B4-BE49-F238E27FC236}">
                <a16:creationId xmlns:a16="http://schemas.microsoft.com/office/drawing/2014/main" id="{D3A13591-0160-4F11-BC2B-CB167889A3B1}"/>
              </a:ext>
            </a:extLst>
          </p:cNvPr>
          <p:cNvSpPr/>
          <p:nvPr/>
        </p:nvSpPr>
        <p:spPr>
          <a:xfrm rot="18900000">
            <a:off x="1072668" y="2441358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79" name="Obrázok 78">
            <a:extLst>
              <a:ext uri="{FF2B5EF4-FFF2-40B4-BE49-F238E27FC236}">
                <a16:creationId xmlns:a16="http://schemas.microsoft.com/office/drawing/2014/main" id="{6F9EFC31-3EDE-4ACE-8A80-1E12C06468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0" y="2327718"/>
            <a:ext cx="290095" cy="29009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3351E22-516E-408E-AD8D-8B39E18CA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205" y="1056864"/>
            <a:ext cx="6073772" cy="3991336"/>
          </a:xfrm>
          <a:prstGeom prst="rect">
            <a:avLst/>
          </a:prstGeom>
        </p:spPr>
      </p:pic>
      <p:pic>
        <p:nvPicPr>
          <p:cNvPr id="3" name="Obrázok 2">
            <a:hlinkClick r:id="rId4"/>
            <a:extLst>
              <a:ext uri="{FF2B5EF4-FFF2-40B4-BE49-F238E27FC236}">
                <a16:creationId xmlns:a16="http://schemas.microsoft.com/office/drawing/2014/main" id="{28B7FC5A-7730-4B3A-9105-6FB3624A4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0169" y="1056864"/>
            <a:ext cx="6045807" cy="399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altLang="ko-KR" dirty="0"/>
              <a:t>Aká bude </a:t>
            </a:r>
            <a:r>
              <a:rPr lang="sk-SK" altLang="ko-KR" dirty="0">
                <a:solidFill>
                  <a:schemeClr val="accent1"/>
                </a:solidFill>
              </a:rPr>
              <a:t>budúcnosť</a:t>
            </a:r>
            <a:r>
              <a:rPr lang="sk-SK" altLang="ko-KR" dirty="0"/>
              <a:t> </a:t>
            </a:r>
            <a:r>
              <a:rPr lang="sk-SK" altLang="ko-KR" sz="2400" dirty="0"/>
              <a:t>(malých knižníc)</a:t>
            </a:r>
            <a:r>
              <a:rPr lang="sk-SK" altLang="ko-KR" dirty="0">
                <a:solidFill>
                  <a:schemeClr val="accent1"/>
                </a:solidFill>
              </a:rPr>
              <a:t>?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46" name="Block Arc 41">
            <a:extLst>
              <a:ext uri="{FF2B5EF4-FFF2-40B4-BE49-F238E27FC236}">
                <a16:creationId xmlns:a16="http://schemas.microsoft.com/office/drawing/2014/main" id="{ED0F8539-C9CA-4B46-B5D9-041A0475C3A0}"/>
              </a:ext>
            </a:extLst>
          </p:cNvPr>
          <p:cNvSpPr/>
          <p:nvPr/>
        </p:nvSpPr>
        <p:spPr>
          <a:xfrm>
            <a:off x="4694558" y="3149200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Round Same Side Corner Rectangle 8">
            <a:extLst>
              <a:ext uri="{FF2B5EF4-FFF2-40B4-BE49-F238E27FC236}">
                <a16:creationId xmlns:a16="http://schemas.microsoft.com/office/drawing/2014/main" id="{9A05B9B7-E2B4-42A9-8DA9-606B2EC3565C}"/>
              </a:ext>
            </a:extLst>
          </p:cNvPr>
          <p:cNvSpPr/>
          <p:nvPr/>
        </p:nvSpPr>
        <p:spPr>
          <a:xfrm>
            <a:off x="922803" y="4220994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Block Arc 6">
            <a:extLst>
              <a:ext uri="{FF2B5EF4-FFF2-40B4-BE49-F238E27FC236}">
                <a16:creationId xmlns:a16="http://schemas.microsoft.com/office/drawing/2014/main" id="{584C77CC-C275-46FE-81F1-FA7C4B8E13C6}"/>
              </a:ext>
            </a:extLst>
          </p:cNvPr>
          <p:cNvSpPr/>
          <p:nvPr/>
        </p:nvSpPr>
        <p:spPr>
          <a:xfrm>
            <a:off x="480397" y="3172270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Rectangle 7">
            <a:extLst>
              <a:ext uri="{FF2B5EF4-FFF2-40B4-BE49-F238E27FC236}">
                <a16:creationId xmlns:a16="http://schemas.microsoft.com/office/drawing/2014/main" id="{D3A13591-0160-4F11-BC2B-CB167889A3B1}"/>
              </a:ext>
            </a:extLst>
          </p:cNvPr>
          <p:cNvSpPr/>
          <p:nvPr/>
        </p:nvSpPr>
        <p:spPr>
          <a:xfrm rot="18900000">
            <a:off x="1072668" y="2441358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62D92B6-78D5-49A6-A76B-6D4C4219A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5" y="2222683"/>
            <a:ext cx="290095" cy="290095"/>
          </a:xfrm>
          <a:prstGeom prst="rect">
            <a:avLst/>
          </a:prstGeom>
        </p:spPr>
      </p:pic>
      <p:pic>
        <p:nvPicPr>
          <p:cNvPr id="79" name="Obrázok 78">
            <a:extLst>
              <a:ext uri="{FF2B5EF4-FFF2-40B4-BE49-F238E27FC236}">
                <a16:creationId xmlns:a16="http://schemas.microsoft.com/office/drawing/2014/main" id="{6F9EFC31-3EDE-4ACE-8A80-1E12C06468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0" y="2327718"/>
            <a:ext cx="290095" cy="290095"/>
          </a:xfrm>
          <a:prstGeom prst="rect">
            <a:avLst/>
          </a:prstGeom>
        </p:spPr>
      </p:pic>
      <p:grpSp>
        <p:nvGrpSpPr>
          <p:cNvPr id="13" name="Group 59">
            <a:extLst>
              <a:ext uri="{FF2B5EF4-FFF2-40B4-BE49-F238E27FC236}">
                <a16:creationId xmlns:a16="http://schemas.microsoft.com/office/drawing/2014/main" id="{9A259667-B95C-4085-A3ED-F9CD4F74BA78}"/>
              </a:ext>
            </a:extLst>
          </p:cNvPr>
          <p:cNvGrpSpPr/>
          <p:nvPr/>
        </p:nvGrpSpPr>
        <p:grpSpPr>
          <a:xfrm>
            <a:off x="471584" y="1771705"/>
            <a:ext cx="3368966" cy="2382102"/>
            <a:chOff x="1472558" y="998559"/>
            <a:chExt cx="2765965" cy="2382102"/>
          </a:xfrm>
        </p:grpSpPr>
        <p:sp>
          <p:nvSpPr>
            <p:cNvPr id="14" name="TextBox 60">
              <a:extLst>
                <a:ext uri="{FF2B5EF4-FFF2-40B4-BE49-F238E27FC236}">
                  <a16:creationId xmlns:a16="http://schemas.microsoft.com/office/drawing/2014/main" id="{E6D4D819-C8CA-4B73-B482-6E5DBC26BF38}"/>
                </a:ext>
              </a:extLst>
            </p:cNvPr>
            <p:cNvSpPr txBox="1"/>
            <p:nvPr/>
          </p:nvSpPr>
          <p:spPr>
            <a:xfrm>
              <a:off x="1472558" y="1257003"/>
              <a:ext cx="276596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Moderná knižnica nečaká, kým príde čitateľ. </a:t>
              </a:r>
            </a:p>
            <a:p>
              <a:b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Sama ponúka svoj fond formou automatických atraktívnych </a:t>
              </a:r>
              <a:r>
                <a:rPr lang="sk-SK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newsletterov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, aké poznáme z kníhkupectiev</a:t>
              </a:r>
            </a:p>
            <a:p>
              <a:endParaRPr lang="sk-SK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Používa algoritmus na predpovedanie čitateľských záujmov</a:t>
              </a:r>
            </a:p>
            <a:p>
              <a:endParaRPr lang="sk-SK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Sprístupňuje </a:t>
              </a:r>
              <a:r>
                <a:rPr lang="sk-SK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eknihy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a </a:t>
              </a:r>
              <a:r>
                <a:rPr lang="sk-SK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audioknihy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svojim čitateľom</a:t>
              </a:r>
            </a:p>
          </p:txBody>
        </p:sp>
        <p:sp>
          <p:nvSpPr>
            <p:cNvPr id="15" name="TextBox 61">
              <a:extLst>
                <a:ext uri="{FF2B5EF4-FFF2-40B4-BE49-F238E27FC236}">
                  <a16:creationId xmlns:a16="http://schemas.microsoft.com/office/drawing/2014/main" id="{26F25D58-CFB9-47DD-9C2A-9E3A9F8B3A96}"/>
                </a:ext>
              </a:extLst>
            </p:cNvPr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Aktívne ponúkať knihy z fondu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Obdĺžnik 2">
            <a:extLst>
              <a:ext uri="{FF2B5EF4-FFF2-40B4-BE49-F238E27FC236}">
                <a16:creationId xmlns:a16="http://schemas.microsoft.com/office/drawing/2014/main" id="{36AE451A-C86C-41BA-91A5-2BCBF4C14312}"/>
              </a:ext>
            </a:extLst>
          </p:cNvPr>
          <p:cNvSpPr/>
          <p:nvPr/>
        </p:nvSpPr>
        <p:spPr>
          <a:xfrm>
            <a:off x="922803" y="35074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k-SK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k-SK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59">
            <a:extLst>
              <a:ext uri="{FF2B5EF4-FFF2-40B4-BE49-F238E27FC236}">
                <a16:creationId xmlns:a16="http://schemas.microsoft.com/office/drawing/2014/main" id="{12B3C815-C978-4082-BBB8-D782DB0FCE8A}"/>
              </a:ext>
            </a:extLst>
          </p:cNvPr>
          <p:cNvGrpSpPr/>
          <p:nvPr/>
        </p:nvGrpSpPr>
        <p:grpSpPr>
          <a:xfrm>
            <a:off x="5303452" y="1771705"/>
            <a:ext cx="3368966" cy="2382102"/>
            <a:chOff x="1472558" y="998559"/>
            <a:chExt cx="2765965" cy="2382102"/>
          </a:xfrm>
        </p:grpSpPr>
        <p:sp>
          <p:nvSpPr>
            <p:cNvPr id="18" name="TextBox 60">
              <a:extLst>
                <a:ext uri="{FF2B5EF4-FFF2-40B4-BE49-F238E27FC236}">
                  <a16:creationId xmlns:a16="http://schemas.microsoft.com/office/drawing/2014/main" id="{32FC5824-6BC4-4DCC-B3CE-C093FC1CE6A8}"/>
                </a:ext>
              </a:extLst>
            </p:cNvPr>
            <p:cNvSpPr txBox="1"/>
            <p:nvPr/>
          </p:nvSpPr>
          <p:spPr>
            <a:xfrm>
              <a:off x="1472558" y="1257003"/>
              <a:ext cx="276596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Knihovníkom môže byť ktokoľvek. Knihu zvládne pridať do fondu a „skatalogizovať“ aj laik.</a:t>
              </a:r>
            </a:p>
            <a:p>
              <a:endParaRPr lang="sk-SK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Samoobsluha čitateľov pri výpožičke a vrátení systéme</a:t>
              </a:r>
            </a:p>
            <a:p>
              <a:endParaRPr lang="sk-SK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Knihy nemusia stáť na poličke v miestnosti, záujemca si knihu požičia priamo od predošlého čitateľa a odovzdá ďalšiemu</a:t>
              </a:r>
            </a:p>
            <a:p>
              <a:endParaRPr lang="sk-SK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61">
              <a:extLst>
                <a:ext uri="{FF2B5EF4-FFF2-40B4-BE49-F238E27FC236}">
                  <a16:creationId xmlns:a16="http://schemas.microsoft.com/office/drawing/2014/main" id="{DDCAFAA4-ECBA-4A91-A754-25F0B7F0F358}"/>
                </a:ext>
              </a:extLst>
            </p:cNvPr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Otvorená komunitná knižnica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946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 </a:t>
            </a:r>
            <a:r>
              <a:rPr lang="sk-SK" altLang="ko-KR" dirty="0"/>
              <a:t>Ďakujem za </a:t>
            </a:r>
            <a:r>
              <a:rPr lang="sk-SK" altLang="ko-KR" dirty="0">
                <a:solidFill>
                  <a:schemeClr val="accent1"/>
                </a:solidFill>
              </a:rPr>
              <a:t>pozornosť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46" name="Block Arc 41">
            <a:extLst>
              <a:ext uri="{FF2B5EF4-FFF2-40B4-BE49-F238E27FC236}">
                <a16:creationId xmlns:a16="http://schemas.microsoft.com/office/drawing/2014/main" id="{ED0F8539-C9CA-4B46-B5D9-041A0475C3A0}"/>
              </a:ext>
            </a:extLst>
          </p:cNvPr>
          <p:cNvSpPr/>
          <p:nvPr/>
        </p:nvSpPr>
        <p:spPr>
          <a:xfrm>
            <a:off x="4694558" y="3149200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Round Same Side Corner Rectangle 8">
            <a:extLst>
              <a:ext uri="{FF2B5EF4-FFF2-40B4-BE49-F238E27FC236}">
                <a16:creationId xmlns:a16="http://schemas.microsoft.com/office/drawing/2014/main" id="{9A05B9B7-E2B4-42A9-8DA9-606B2EC3565C}"/>
              </a:ext>
            </a:extLst>
          </p:cNvPr>
          <p:cNvSpPr/>
          <p:nvPr/>
        </p:nvSpPr>
        <p:spPr>
          <a:xfrm>
            <a:off x="922803" y="4220994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Block Arc 6">
            <a:extLst>
              <a:ext uri="{FF2B5EF4-FFF2-40B4-BE49-F238E27FC236}">
                <a16:creationId xmlns:a16="http://schemas.microsoft.com/office/drawing/2014/main" id="{584C77CC-C275-46FE-81F1-FA7C4B8E13C6}"/>
              </a:ext>
            </a:extLst>
          </p:cNvPr>
          <p:cNvSpPr/>
          <p:nvPr/>
        </p:nvSpPr>
        <p:spPr>
          <a:xfrm>
            <a:off x="480397" y="3172270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0" name="Rounded Rectangle 6">
            <a:extLst>
              <a:ext uri="{FF2B5EF4-FFF2-40B4-BE49-F238E27FC236}">
                <a16:creationId xmlns:a16="http://schemas.microsoft.com/office/drawing/2014/main" id="{169D6E46-BC14-4C3E-858D-6A2F9E1AEACF}"/>
              </a:ext>
            </a:extLst>
          </p:cNvPr>
          <p:cNvSpPr/>
          <p:nvPr/>
        </p:nvSpPr>
        <p:spPr>
          <a:xfrm>
            <a:off x="4731038" y="2222824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Rectangle 7">
            <a:extLst>
              <a:ext uri="{FF2B5EF4-FFF2-40B4-BE49-F238E27FC236}">
                <a16:creationId xmlns:a16="http://schemas.microsoft.com/office/drawing/2014/main" id="{D3A13591-0160-4F11-BC2B-CB167889A3B1}"/>
              </a:ext>
            </a:extLst>
          </p:cNvPr>
          <p:cNvSpPr/>
          <p:nvPr/>
        </p:nvSpPr>
        <p:spPr>
          <a:xfrm rot="18900000">
            <a:off x="1072668" y="2441358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70" name="Group 62">
            <a:extLst>
              <a:ext uri="{FF2B5EF4-FFF2-40B4-BE49-F238E27FC236}">
                <a16:creationId xmlns:a16="http://schemas.microsoft.com/office/drawing/2014/main" id="{B493BDA1-6008-4044-82CD-91DD1BBFEB5C}"/>
              </a:ext>
            </a:extLst>
          </p:cNvPr>
          <p:cNvGrpSpPr/>
          <p:nvPr/>
        </p:nvGrpSpPr>
        <p:grpSpPr>
          <a:xfrm>
            <a:off x="2627784" y="2433377"/>
            <a:ext cx="3013978" cy="1292891"/>
            <a:chOff x="1472558" y="998559"/>
            <a:chExt cx="2765965" cy="1205291"/>
          </a:xfrm>
        </p:grpSpPr>
        <p:sp>
          <p:nvSpPr>
            <p:cNvPr id="71" name="TextBox 63">
              <a:extLst>
                <a:ext uri="{FF2B5EF4-FFF2-40B4-BE49-F238E27FC236}">
                  <a16:creationId xmlns:a16="http://schemas.microsoft.com/office/drawing/2014/main" id="{57A2D0C1-03FF-4A14-B8C8-72760F6CA9E2}"/>
                </a:ext>
              </a:extLst>
            </p:cNvPr>
            <p:cNvSpPr txBox="1"/>
            <p:nvPr/>
          </p:nvSpPr>
          <p:spPr>
            <a:xfrm>
              <a:off x="1472558" y="1257003"/>
              <a:ext cx="2765965" cy="946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Senior konzultant KIS </a:t>
              </a:r>
              <a:r>
                <a:rPr lang="sk-SK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Biblib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a Dawinci </a:t>
              </a:r>
            </a:p>
            <a:p>
              <a:pPr algn="ctr"/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hlinkClick r:id="rId2"/>
                </a:rPr>
                <a:t>spani@svop.sk</a:t>
              </a:r>
              <a:endParaRPr lang="sk-SK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www.Biblib.sk</a:t>
              </a:r>
            </a:p>
            <a:p>
              <a:pPr algn="ctr"/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Demo.biblib.sk</a:t>
              </a:r>
            </a:p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TextBox 64">
              <a:extLst>
                <a:ext uri="{FF2B5EF4-FFF2-40B4-BE49-F238E27FC236}">
                  <a16:creationId xmlns:a16="http://schemas.microsoft.com/office/drawing/2014/main" id="{99842AA1-5A8D-429C-B23D-3F991A131368}"/>
                </a:ext>
              </a:extLst>
            </p:cNvPr>
            <p:cNvSpPr txBox="1"/>
            <p:nvPr/>
          </p:nvSpPr>
          <p:spPr>
            <a:xfrm>
              <a:off x="1472558" y="998559"/>
              <a:ext cx="2765965" cy="25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Mgr. Pavol Špáni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Obrázok 3">
            <a:extLst>
              <a:ext uri="{FF2B5EF4-FFF2-40B4-BE49-F238E27FC236}">
                <a16:creationId xmlns:a16="http://schemas.microsoft.com/office/drawing/2014/main" id="{D62D92B6-78D5-49A6-A76B-6D4C4219AD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5" y="2222683"/>
            <a:ext cx="290095" cy="290095"/>
          </a:xfrm>
          <a:prstGeom prst="rect">
            <a:avLst/>
          </a:prstGeom>
        </p:spPr>
      </p:pic>
      <p:pic>
        <p:nvPicPr>
          <p:cNvPr id="79" name="Obrázok 78">
            <a:extLst>
              <a:ext uri="{FF2B5EF4-FFF2-40B4-BE49-F238E27FC236}">
                <a16:creationId xmlns:a16="http://schemas.microsoft.com/office/drawing/2014/main" id="{6F9EFC31-3EDE-4ACE-8A80-1E12C0646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0" y="2327718"/>
            <a:ext cx="290095" cy="290095"/>
          </a:xfrm>
          <a:prstGeom prst="rect">
            <a:avLst/>
          </a:prstGeom>
        </p:spPr>
      </p:pic>
      <p:grpSp>
        <p:nvGrpSpPr>
          <p:cNvPr id="26" name="Group 62">
            <a:extLst>
              <a:ext uri="{FF2B5EF4-FFF2-40B4-BE49-F238E27FC236}">
                <a16:creationId xmlns:a16="http://schemas.microsoft.com/office/drawing/2014/main" id="{4D64DCAE-005D-4C56-BD72-7D99C27667F9}"/>
              </a:ext>
            </a:extLst>
          </p:cNvPr>
          <p:cNvGrpSpPr/>
          <p:nvPr/>
        </p:nvGrpSpPr>
        <p:grpSpPr>
          <a:xfrm>
            <a:off x="2699792" y="4079763"/>
            <a:ext cx="3013978" cy="523449"/>
            <a:chOff x="1472558" y="998559"/>
            <a:chExt cx="2765965" cy="487982"/>
          </a:xfrm>
        </p:grpSpPr>
        <p:sp>
          <p:nvSpPr>
            <p:cNvPr id="27" name="TextBox 63">
              <a:extLst>
                <a:ext uri="{FF2B5EF4-FFF2-40B4-BE49-F238E27FC236}">
                  <a16:creationId xmlns:a16="http://schemas.microsoft.com/office/drawing/2014/main" id="{8A00012F-C6B4-4EFD-A1AB-E894F5EE7A74}"/>
                </a:ext>
              </a:extLst>
            </p:cNvPr>
            <p:cNvSpPr txBox="1"/>
            <p:nvPr/>
          </p:nvSpPr>
          <p:spPr>
            <a:xfrm>
              <a:off x="1472558" y="1257003"/>
              <a:ext cx="2765965" cy="229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Autorka fotografií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64">
              <a:extLst>
                <a:ext uri="{FF2B5EF4-FFF2-40B4-BE49-F238E27FC236}">
                  <a16:creationId xmlns:a16="http://schemas.microsoft.com/office/drawing/2014/main" id="{F6C69088-1CA3-401D-B628-414F80756627}"/>
                </a:ext>
              </a:extLst>
            </p:cNvPr>
            <p:cNvSpPr txBox="1"/>
            <p:nvPr/>
          </p:nvSpPr>
          <p:spPr>
            <a:xfrm>
              <a:off x="1472558" y="998559"/>
              <a:ext cx="2765965" cy="229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MA Dóra Egyházi</a:t>
              </a:r>
              <a:endPara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528637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DD2D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DD2D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5432</TotalTime>
  <Words>287</Words>
  <Application>Microsoft Office PowerPoint</Application>
  <PresentationFormat>Prezentácia na obrazovke (16:9)</PresentationFormat>
  <Paragraphs>47</Paragraphs>
  <Slides>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맑은 고딕</vt:lpstr>
      <vt:lpstr>Arial</vt:lpstr>
      <vt:lpstr>Cover and End Slide Master</vt:lpstr>
      <vt:lpstr>Contents Slide Master</vt:lpstr>
      <vt:lpstr>Section Break Slide Master</vt:lpstr>
      <vt:lpstr>B ako Biblib alebo ako  Budúcnosť malých knižníc</vt:lpstr>
      <vt:lpstr>  Veľké problémy malých knižníc</vt:lpstr>
      <vt:lpstr>Ukážka smutnej prítomnosti</vt:lpstr>
      <vt:lpstr>Čo vidia čitatelia?</vt:lpstr>
      <vt:lpstr>V čom je Biblib iný?</vt:lpstr>
      <vt:lpstr>V čom je Biblib iný?</vt:lpstr>
      <vt:lpstr>Aká bude budúcnosť (malých knižníc)?</vt:lpstr>
      <vt:lpstr> Ďakujem za pozornosť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Palo SVOP</cp:lastModifiedBy>
  <cp:revision>204</cp:revision>
  <dcterms:created xsi:type="dcterms:W3CDTF">2016-11-07T07:00:36Z</dcterms:created>
  <dcterms:modified xsi:type="dcterms:W3CDTF">2019-10-08T14:24:47Z</dcterms:modified>
</cp:coreProperties>
</file>